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8" r:id="rId2"/>
  </p:sldMasterIdLst>
  <p:notesMasterIdLst>
    <p:notesMasterId r:id="rId16"/>
  </p:notesMasterIdLst>
  <p:handoutMasterIdLst>
    <p:handoutMasterId r:id="rId17"/>
  </p:handoutMasterIdLst>
  <p:sldIdLst>
    <p:sldId id="1365" r:id="rId3"/>
    <p:sldId id="1445" r:id="rId4"/>
    <p:sldId id="1446" r:id="rId5"/>
    <p:sldId id="1447" r:id="rId6"/>
    <p:sldId id="1448" r:id="rId7"/>
    <p:sldId id="1449" r:id="rId8"/>
    <p:sldId id="1450" r:id="rId9"/>
    <p:sldId id="1451" r:id="rId10"/>
    <p:sldId id="1452" r:id="rId11"/>
    <p:sldId id="1453" r:id="rId12"/>
    <p:sldId id="1454" r:id="rId13"/>
    <p:sldId id="1439" r:id="rId14"/>
    <p:sldId id="1441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31FB82-A98B-46B2-8E79-D379BD05F2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(81)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4A6DF5-1DB2-44B2-84E4-8ED3F8E7192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9/26/2021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EBC9B-0448-4E01-8BB3-6CFD8208B8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1F332-9DE4-4201-B515-7ACE0547C0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D326B8F-83F5-448F-B42B-E667D52A1C0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07045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Book Of Revelation (81)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9/26/2021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182F72B-CFAB-43F9-B89A-17702396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2368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0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23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90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00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301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43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340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648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80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92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283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36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56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070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749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08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925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82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08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906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3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70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0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7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0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1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25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7D6D-ADF9-449F-8C4F-6704CF5077E4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FB1A6-5B5B-4F6D-9F9E-CEEE940E3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4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2263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September 26,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9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2614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Books Opened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23" y="1501209"/>
            <a:ext cx="8898902" cy="4955203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latin typeface="Book Antiqua" panose="02040602050305030304" pitchFamily="18" charset="0"/>
              </a:rPr>
              <a:t>The “</a:t>
            </a:r>
            <a:r>
              <a:rPr lang="en-US" sz="2800" b="1" dirty="0">
                <a:latin typeface="Book Antiqua" panose="02040602050305030304" pitchFamily="18" charset="0"/>
              </a:rPr>
              <a:t>dead, small and great</a:t>
            </a:r>
            <a:r>
              <a:rPr lang="en-US" sz="2800" dirty="0">
                <a:latin typeface="Book Antiqua" pitchFamily="18" charset="0"/>
              </a:rPr>
              <a:t>” before the Lord</a:t>
            </a:r>
          </a:p>
          <a:p>
            <a:pPr lvl="1">
              <a:spcBef>
                <a:spcPts val="0"/>
              </a:spcBef>
            </a:pPr>
            <a:r>
              <a:rPr lang="en-US" sz="2400" b="1" dirty="0">
                <a:latin typeface="Book Antiqua" panose="02040602050305030304" pitchFamily="18" charset="0"/>
              </a:rPr>
              <a:t>John 5:22-30; Acts 17:30-31; Romans 14:12;</a:t>
            </a:r>
            <a:br>
              <a:rPr lang="en-US" sz="2400" b="1" dirty="0">
                <a:latin typeface="Book Antiqua" panose="02040602050305030304" pitchFamily="18" charset="0"/>
              </a:rPr>
            </a:br>
            <a:r>
              <a:rPr lang="en-US" sz="2400" b="1" dirty="0">
                <a:latin typeface="Book Antiqua" panose="02040602050305030304" pitchFamily="18" charset="0"/>
              </a:rPr>
              <a:t>2 Corinthians 5:10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Book Antiqua" pitchFamily="18" charset="0"/>
              </a:rPr>
              <a:t>“</a:t>
            </a:r>
            <a:r>
              <a:rPr lang="en-US" sz="2800" b="1" dirty="0">
                <a:latin typeface="Book Antiqua" pitchFamily="18" charset="0"/>
              </a:rPr>
              <a:t>Books</a:t>
            </a:r>
            <a:r>
              <a:rPr lang="en-US" sz="2800" dirty="0">
                <a:latin typeface="Book Antiqua" pitchFamily="18" charset="0"/>
              </a:rPr>
              <a:t>” could it be the different laws of each dispensation? (</a:t>
            </a:r>
            <a:r>
              <a:rPr lang="en-US" sz="2800" b="1" dirty="0">
                <a:latin typeface="Book Antiqua" panose="02040602050305030304" pitchFamily="18" charset="0"/>
              </a:rPr>
              <a:t>Romans 2:14; Hebrews 1:1</a:t>
            </a:r>
            <a:r>
              <a:rPr lang="en-US" sz="2800" dirty="0">
                <a:latin typeface="Book Antiqua" pitchFamily="18" charset="0"/>
              </a:rPr>
              <a:t>)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latin typeface="Book Antiqua" pitchFamily="18" charset="0"/>
              </a:rPr>
              <a:t>The Word Of God. (John 12:48; Romans 2:16; James 2:12)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latin typeface="Book Antiqua" pitchFamily="18" charset="0"/>
              </a:rPr>
              <a:t>Condemnation to those who obey not the gospel.</a:t>
            </a:r>
            <a:br>
              <a:rPr lang="en-US" sz="2400" dirty="0">
                <a:latin typeface="Book Antiqua" pitchFamily="18" charset="0"/>
              </a:rPr>
            </a:br>
            <a:r>
              <a:rPr lang="en-US" sz="2400" dirty="0">
                <a:latin typeface="Book Antiqua" pitchFamily="18" charset="0"/>
              </a:rPr>
              <a:t>2 Thessalonians 1:7ff; cf. Romans 2:8-9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Book Antiqua" pitchFamily="18" charset="0"/>
              </a:rPr>
              <a:t>Judgment is a day of </a:t>
            </a:r>
            <a:r>
              <a:rPr lang="en-US" sz="2800" b="1" dirty="0">
                <a:latin typeface="Book Antiqua" panose="02040602050305030304" pitchFamily="18" charset="0"/>
              </a:rPr>
              <a:t>sentencing</a:t>
            </a:r>
            <a:endParaRPr lang="en-US" sz="2800" dirty="0">
              <a:latin typeface="Book Antiqua" pitchFamily="18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latin typeface="Book Antiqua" pitchFamily="18" charset="0"/>
              </a:rPr>
              <a:t>“</a:t>
            </a:r>
            <a:r>
              <a:rPr lang="en-US" sz="2800" b="1" dirty="0">
                <a:latin typeface="Book Antiqua" panose="02040602050305030304" pitchFamily="18" charset="0"/>
              </a:rPr>
              <a:t>Book of life</a:t>
            </a:r>
            <a:r>
              <a:rPr lang="en-US" sz="2800" dirty="0">
                <a:latin typeface="Book Antiqua" pitchFamily="18" charset="0"/>
              </a:rPr>
              <a:t>” – roll call of the faithful of all ages!</a:t>
            </a:r>
          </a:p>
          <a:p>
            <a:pPr lvl="1">
              <a:spcBef>
                <a:spcPts val="0"/>
              </a:spcBef>
            </a:pPr>
            <a:r>
              <a:rPr lang="en-US" sz="2400" b="1" dirty="0">
                <a:latin typeface="Book Antiqua" panose="02040602050305030304" pitchFamily="18" charset="0"/>
              </a:rPr>
              <a:t>Exodus 32:32-33; Malachi 3:16-17; Philippians 4:3; Revelation 3:5; 21:27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5B4AF5-CC93-47D3-90DD-D605AC6FA0E3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155968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9118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Books Opened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9" y="2057400"/>
            <a:ext cx="8353425" cy="2936188"/>
          </a:xfrm>
          <a:solidFill>
            <a:schemeClr val="bg1"/>
          </a:solidFill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>
                <a:latin typeface="Book Antiqua" pitchFamily="18" charset="0"/>
              </a:rPr>
              <a:t>The Basis of Judgment:</a:t>
            </a:r>
          </a:p>
          <a:p>
            <a:r>
              <a:rPr lang="en-US" sz="2800" dirty="0">
                <a:latin typeface="Book Antiqua" pitchFamily="18" charset="0"/>
              </a:rPr>
              <a:t>Our deeds … </a:t>
            </a:r>
            <a:r>
              <a:rPr lang="en-US" sz="2800" i="1" dirty="0">
                <a:latin typeface="Book Antiqua" pitchFamily="18" charset="0"/>
              </a:rPr>
              <a:t>"the things done in the body." </a:t>
            </a:r>
            <a:br>
              <a:rPr lang="en-US" sz="2800" i="1" dirty="0">
                <a:latin typeface="Book Antiqua" pitchFamily="18" charset="0"/>
              </a:rPr>
            </a:br>
            <a:r>
              <a:rPr lang="en-US" sz="2800" dirty="0">
                <a:latin typeface="Book Antiqua" pitchFamily="18" charset="0"/>
              </a:rPr>
              <a:t>2 Corinthians 5:10</a:t>
            </a:r>
          </a:p>
          <a:p>
            <a:r>
              <a:rPr lang="en-US" sz="2800" dirty="0">
                <a:latin typeface="Book Antiqua" pitchFamily="18" charset="0"/>
              </a:rPr>
              <a:t>Our words … Matthew 12:36-37</a:t>
            </a:r>
          </a:p>
          <a:p>
            <a:r>
              <a:rPr lang="en-US" sz="2800" dirty="0">
                <a:latin typeface="Book Antiqua" pitchFamily="18" charset="0"/>
              </a:rPr>
              <a:t>Even our secret things will be judged. </a:t>
            </a:r>
            <a:br>
              <a:rPr lang="en-US" sz="2800" dirty="0">
                <a:latin typeface="Book Antiqua" pitchFamily="18" charset="0"/>
              </a:rPr>
            </a:br>
            <a:r>
              <a:rPr lang="en-US" sz="2800" dirty="0">
                <a:latin typeface="Book Antiqua" pitchFamily="18" charset="0"/>
              </a:rPr>
              <a:t>Romans 2:16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5B4AF5-CC93-47D3-90DD-D605AC6FA0E3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1214718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9118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Second Death – Lake of Fire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49" y="1943100"/>
            <a:ext cx="8498264" cy="2160591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latin typeface="Book Antiqua" pitchFamily="18" charset="0"/>
              </a:rPr>
              <a:t>Comment on 2 Peter 3:</a:t>
            </a:r>
          </a:p>
          <a:p>
            <a:pPr marL="0" indent="0">
              <a:buNone/>
            </a:pPr>
            <a:r>
              <a:rPr lang="en-US" dirty="0">
                <a:latin typeface="Book Antiqua" pitchFamily="18" charset="0"/>
              </a:rPr>
              <a:t>Verses 1-4 – Argument of the unbelievers.</a:t>
            </a:r>
          </a:p>
          <a:p>
            <a:pPr marL="0" indent="0">
              <a:buNone/>
            </a:pPr>
            <a:r>
              <a:rPr lang="en-US" dirty="0">
                <a:latin typeface="Book Antiqua" pitchFamily="18" charset="0"/>
              </a:rPr>
              <a:t>Verses 5-7 – Destruction of ungodly.</a:t>
            </a:r>
          </a:p>
          <a:p>
            <a:pPr marL="0" indent="0">
              <a:buNone/>
            </a:pPr>
            <a:r>
              <a:rPr lang="en-US" dirty="0">
                <a:latin typeface="Book Antiqua" pitchFamily="18" charset="0"/>
              </a:rPr>
              <a:t>Verses 8-9 – 1,000 years not a definite period, but a time of accomplishment of the purpose of the Lord. (cf. Galatians 4:4)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CFA877-BE4C-42F5-A589-19E581FF2F04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2862718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0750"/>
            <a:ext cx="8229600" cy="4450449"/>
          </a:xfrm>
          <a:solidFill>
            <a:schemeClr val="bg1"/>
          </a:solidFill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>
                <a:latin typeface="Book Antiqua" pitchFamily="18" charset="0"/>
              </a:rPr>
              <a:t>Verse 10 – The Judgment. “</a:t>
            </a:r>
            <a:r>
              <a:rPr lang="en-US" b="1" dirty="0">
                <a:latin typeface="Book Antiqua" pitchFamily="18" charset="0"/>
              </a:rPr>
              <a:t>The Day Of The Lord</a:t>
            </a:r>
            <a:r>
              <a:rPr lang="en-US" dirty="0">
                <a:latin typeface="Book Antiqua" pitchFamily="18" charset="0"/>
              </a:rPr>
              <a:t>” </a:t>
            </a:r>
            <a:br>
              <a:rPr lang="en-US" dirty="0">
                <a:latin typeface="Book Antiqua" pitchFamily="18" charset="0"/>
              </a:rPr>
            </a:br>
            <a:r>
              <a:rPr lang="en-US" dirty="0">
                <a:latin typeface="Book Antiqua" pitchFamily="18" charset="0"/>
              </a:rPr>
              <a:t>(cf. 2 Thessalonians 2:1ff)</a:t>
            </a:r>
          </a:p>
          <a:p>
            <a:pPr marL="0" indent="0">
              <a:buNone/>
            </a:pPr>
            <a:r>
              <a:rPr lang="en-US" dirty="0">
                <a:latin typeface="Book Antiqua" pitchFamily="18" charset="0"/>
              </a:rPr>
              <a:t>Verses 11-13 – </a:t>
            </a:r>
            <a:r>
              <a:rPr lang="en-US" b="1" dirty="0">
                <a:latin typeface="Book Antiqua" pitchFamily="18" charset="0"/>
              </a:rPr>
              <a:t>Beyond the Judgment </a:t>
            </a:r>
            <a:r>
              <a:rPr lang="en-US" dirty="0">
                <a:latin typeface="Book Antiqua" pitchFamily="18" charset="0"/>
              </a:rPr>
              <a:t>is a </a:t>
            </a:r>
            <a:r>
              <a:rPr lang="en-US" i="1" dirty="0">
                <a:latin typeface="Book Antiqua" pitchFamily="18" charset="0"/>
              </a:rPr>
              <a:t>“new heaven” </a:t>
            </a:r>
            <a:r>
              <a:rPr lang="en-US" dirty="0">
                <a:latin typeface="Book Antiqua" pitchFamily="18" charset="0"/>
              </a:rPr>
              <a:t>and a </a:t>
            </a:r>
            <a:r>
              <a:rPr lang="en-US" i="1" dirty="0">
                <a:latin typeface="Book Antiqua" pitchFamily="18" charset="0"/>
              </a:rPr>
              <a:t>“new earth” </a:t>
            </a:r>
            <a:r>
              <a:rPr lang="en-US" dirty="0">
                <a:latin typeface="Book Antiqua" pitchFamily="18" charset="0"/>
              </a:rPr>
              <a:t>(cf. Revelation 21:1-2)</a:t>
            </a:r>
          </a:p>
          <a:p>
            <a:pPr marL="0" indent="0">
              <a:buNone/>
            </a:pPr>
            <a:r>
              <a:rPr lang="en-US" dirty="0">
                <a:latin typeface="Book Antiqua" pitchFamily="18" charset="0"/>
              </a:rPr>
              <a:t>Verses 14 -15 – 1,000 years of Revelation is the period of salvation </a:t>
            </a:r>
            <a:r>
              <a:rPr lang="en-US" i="1" dirty="0">
                <a:latin typeface="Book Antiqua" pitchFamily="18" charset="0"/>
              </a:rPr>
              <a:t>(“longsuffering of our Lord”)</a:t>
            </a:r>
          </a:p>
          <a:p>
            <a:pPr lvl="1"/>
            <a:r>
              <a:rPr lang="en-US" sz="2400" b="1" dirty="0">
                <a:latin typeface="Book Antiqua" pitchFamily="18" charset="0"/>
              </a:rPr>
              <a:t>Paul</a:t>
            </a:r>
            <a:r>
              <a:rPr lang="en-US" sz="2400" dirty="0">
                <a:latin typeface="Book Antiqua" pitchFamily="18" charset="0"/>
              </a:rPr>
              <a:t> and </a:t>
            </a:r>
            <a:r>
              <a:rPr lang="en-US" sz="2400" b="1" dirty="0">
                <a:latin typeface="Book Antiqua" pitchFamily="18" charset="0"/>
              </a:rPr>
              <a:t>Peter</a:t>
            </a:r>
            <a:r>
              <a:rPr lang="en-US" sz="2400" dirty="0">
                <a:latin typeface="Book Antiqua" pitchFamily="18" charset="0"/>
              </a:rPr>
              <a:t> talked about these things as well as </a:t>
            </a:r>
            <a:r>
              <a:rPr lang="en-US" sz="2400" b="1" dirty="0">
                <a:latin typeface="Book Antiqua" pitchFamily="18" charset="0"/>
              </a:rPr>
              <a:t>John</a:t>
            </a:r>
            <a:r>
              <a:rPr lang="en-US" sz="2400" dirty="0">
                <a:latin typeface="Book Antiqua" pitchFamily="18" charset="0"/>
              </a:rPr>
              <a:t>!</a:t>
            </a:r>
          </a:p>
          <a:p>
            <a:pPr marL="0" indent="0">
              <a:buNone/>
            </a:pPr>
            <a:r>
              <a:rPr lang="en-US" dirty="0">
                <a:latin typeface="Book Antiqua" pitchFamily="18" charset="0"/>
              </a:rPr>
              <a:t>Verses 16-18 – Premillennialists have to pervert the teaching of Paul, Peter, and John to make the new heaven and earth physical.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CFA877-BE4C-42F5-A589-19E581FF2F04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20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EB0D27D-4B0C-4897-B022-C0F23A527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9118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Second Death – Lake of Fire</a:t>
            </a:r>
          </a:p>
        </p:txBody>
      </p:sp>
    </p:spTree>
    <p:extLst>
      <p:ext uri="{BB962C8B-B14F-4D97-AF65-F5344CB8AC3E}">
        <p14:creationId xmlns:p14="http://schemas.microsoft.com/office/powerpoint/2010/main" val="396345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0130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20:10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3" y="2057399"/>
            <a:ext cx="81153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91116" y="2372411"/>
            <a:ext cx="64103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And the </a:t>
            </a:r>
            <a:r>
              <a:rPr kumimoji="0" lang="en-US" sz="3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devil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 that deceived them was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cast into the lake of fire and brimstone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, where are also the </a:t>
            </a:r>
            <a:r>
              <a:rPr kumimoji="0" lang="en-US" sz="3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beast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 and the </a:t>
            </a:r>
            <a:r>
              <a:rPr kumimoji="0" lang="en-US" sz="3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false prophet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; and they shall be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tormented day and night for ever and ever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94239A-A82C-4317-AF8E-CD1ECABA9F0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70441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0319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Satan's Utter Defeat!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7" y="1331526"/>
            <a:ext cx="8889477" cy="5447645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latin typeface="Book Antiqua" panose="02040602050305030304" pitchFamily="18" charset="0"/>
              </a:rPr>
              <a:t>The </a:t>
            </a:r>
            <a:r>
              <a:rPr lang="en-US" sz="3200" b="1" dirty="0">
                <a:latin typeface="Book Antiqua" panose="02040602050305030304" pitchFamily="18" charset="0"/>
              </a:rPr>
              <a:t>devil, the great deceiver</a:t>
            </a:r>
            <a:r>
              <a:rPr lang="en-US" sz="2800" dirty="0">
                <a:latin typeface="Book Antiqua" pitchFamily="18" charset="0"/>
              </a:rPr>
              <a:t>, will be punished.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Book Antiqua" pitchFamily="18" charset="0"/>
              </a:rPr>
              <a:t>Cast into the </a:t>
            </a:r>
            <a:r>
              <a:rPr lang="en-US" sz="2800" i="1" dirty="0">
                <a:latin typeface="Book Antiqua" pitchFamily="18" charset="0"/>
              </a:rPr>
              <a:t>“</a:t>
            </a:r>
            <a:r>
              <a:rPr lang="en-US" sz="2800" b="1" i="1" dirty="0">
                <a:latin typeface="Book Antiqua" panose="02040602050305030304" pitchFamily="18" charset="0"/>
              </a:rPr>
              <a:t>lake of fire and brimstone</a:t>
            </a:r>
            <a:r>
              <a:rPr lang="en-US" sz="2800" i="1" dirty="0">
                <a:latin typeface="Book Antiqua" pitchFamily="18" charset="0"/>
              </a:rPr>
              <a:t>”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Book Antiqua" pitchFamily="18" charset="0"/>
              </a:rPr>
              <a:t>This is where the </a:t>
            </a:r>
            <a:r>
              <a:rPr lang="en-US" sz="3200" b="1" dirty="0">
                <a:latin typeface="Book Antiqua" panose="02040602050305030304" pitchFamily="18" charset="0"/>
              </a:rPr>
              <a:t>beast and false prophet </a:t>
            </a:r>
            <a:r>
              <a:rPr lang="en-US" sz="2800" dirty="0">
                <a:latin typeface="Book Antiqua" pitchFamily="18" charset="0"/>
              </a:rPr>
              <a:t>ended up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Book Antiqua" pitchFamily="18" charset="0"/>
              </a:rPr>
              <a:t>Tormented “</a:t>
            </a:r>
            <a:r>
              <a:rPr lang="en-US" sz="2800" b="1" i="1" dirty="0">
                <a:latin typeface="Book Antiqua" panose="02040602050305030304" pitchFamily="18" charset="0"/>
              </a:rPr>
              <a:t>day and night forever and ever</a:t>
            </a:r>
            <a:r>
              <a:rPr lang="en-US" sz="2800" dirty="0">
                <a:latin typeface="Book Antiqua" pitchFamily="18" charset="0"/>
              </a:rPr>
              <a:t>.”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latin typeface="Book Antiqua" pitchFamily="18" charset="0"/>
              </a:rPr>
              <a:t>All who reject the Lord </a:t>
            </a:r>
            <a:r>
              <a:rPr lang="en-US" sz="2800" dirty="0">
                <a:latin typeface="Book Antiqua" pitchFamily="18" charset="0"/>
              </a:rPr>
              <a:t>will be in this same place, </a:t>
            </a:r>
            <a:r>
              <a:rPr lang="en-US" sz="2800" i="1" dirty="0">
                <a:latin typeface="Book Antiqua" pitchFamily="18" charset="0"/>
              </a:rPr>
              <a:t>“prepared for the devil and his angels”</a:t>
            </a:r>
            <a:r>
              <a:rPr lang="en-US" sz="2800" dirty="0">
                <a:latin typeface="Book Antiqua" pitchFamily="18" charset="0"/>
              </a:rPr>
              <a:t> (Matthew 25:41). </a:t>
            </a:r>
            <a:r>
              <a:rPr lang="en-US" sz="2800" i="1" dirty="0">
                <a:latin typeface="Book Antiqua" pitchFamily="18" charset="0"/>
              </a:rPr>
              <a:t>“And these shall go away into everlasting punishment: but the righteous into life eternal” </a:t>
            </a:r>
            <a:r>
              <a:rPr lang="en-US" sz="2800" dirty="0">
                <a:latin typeface="Book Antiqua" pitchFamily="18" charset="0"/>
              </a:rPr>
              <a:t>(Matthew 25:46).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Book Antiqua" pitchFamily="18" charset="0"/>
              </a:rPr>
              <a:t>Satan’s allies lost and he will also suffer defeat!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Book Antiqua" pitchFamily="18" charset="0"/>
              </a:rPr>
              <a:t>Last enemy is judged and punished – </a:t>
            </a:r>
            <a:r>
              <a:rPr lang="en-US" sz="2800" b="1" dirty="0">
                <a:latin typeface="Book Antiqua" panose="02040602050305030304" pitchFamily="18" charset="0"/>
              </a:rPr>
              <a:t>not a single enemy</a:t>
            </a:r>
            <a:r>
              <a:rPr lang="en-US" sz="2800" dirty="0">
                <a:latin typeface="Book Antiqua" pitchFamily="18" charset="0"/>
              </a:rPr>
              <a:t> to hurt the church is left!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C8C18A-00FB-4F9F-B0CB-E85F05B916A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367017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5421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Satan's Utter Defeat!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6884"/>
            <a:ext cx="8229600" cy="4816703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sz="3200" dirty="0">
                <a:latin typeface="Book Antiqua" panose="02040602050305030304" pitchFamily="18" charset="0"/>
              </a:rPr>
              <a:t>Not the </a:t>
            </a:r>
            <a:r>
              <a:rPr lang="en-US" sz="3200" b="1" dirty="0">
                <a:latin typeface="Book Antiqua" panose="02040602050305030304" pitchFamily="18" charset="0"/>
              </a:rPr>
              <a:t>literal city </a:t>
            </a:r>
            <a:r>
              <a:rPr lang="en-US" sz="3200" dirty="0">
                <a:latin typeface="Book Antiqua" pitchFamily="18" charset="0"/>
              </a:rPr>
              <a:t>of Jerusalem or a particular city</a:t>
            </a:r>
          </a:p>
          <a:p>
            <a:r>
              <a:rPr lang="en-US" sz="3200" dirty="0">
                <a:latin typeface="Book Antiqua" pitchFamily="18" charset="0"/>
              </a:rPr>
              <a:t>Yet, notice how </a:t>
            </a:r>
            <a:r>
              <a:rPr lang="en-US" sz="3200" b="1" dirty="0">
                <a:latin typeface="Book Antiqua" panose="02040602050305030304" pitchFamily="18" charset="0"/>
              </a:rPr>
              <a:t>quickly</a:t>
            </a:r>
            <a:r>
              <a:rPr lang="en-US" sz="3200" dirty="0">
                <a:latin typeface="Book Antiqua" pitchFamily="18" charset="0"/>
              </a:rPr>
              <a:t> they are defeated</a:t>
            </a:r>
          </a:p>
          <a:p>
            <a:pPr lvl="1"/>
            <a:r>
              <a:rPr lang="en-US" sz="2900" i="1" dirty="0">
                <a:latin typeface="Book Antiqua" panose="02040602050305030304" pitchFamily="18" charset="0"/>
              </a:rPr>
              <a:t>“</a:t>
            </a:r>
            <a:r>
              <a:rPr lang="en-US" sz="2900" b="1" i="1" dirty="0">
                <a:latin typeface="Book Antiqua" panose="02040602050305030304" pitchFamily="18" charset="0"/>
              </a:rPr>
              <a:t>Fire came down out of heaven and devoured them</a:t>
            </a:r>
            <a:r>
              <a:rPr lang="en-US" sz="2900" i="1" dirty="0">
                <a:latin typeface="Book Antiqua" panose="02040602050305030304" pitchFamily="18" charset="0"/>
              </a:rPr>
              <a:t>.”</a:t>
            </a:r>
            <a:r>
              <a:rPr lang="en-US" sz="2900" dirty="0">
                <a:latin typeface="Book Antiqua" panose="02040602050305030304" pitchFamily="18" charset="0"/>
              </a:rPr>
              <a:t> (Revelation 20:9)</a:t>
            </a:r>
          </a:p>
          <a:p>
            <a:r>
              <a:rPr lang="en-US" sz="3200" dirty="0">
                <a:latin typeface="Book Antiqua" pitchFamily="18" charset="0"/>
              </a:rPr>
              <a:t>No </a:t>
            </a:r>
            <a:r>
              <a:rPr lang="en-US" sz="3200" b="1" dirty="0">
                <a:latin typeface="Book Antiqua" panose="02040602050305030304" pitchFamily="18" charset="0"/>
              </a:rPr>
              <a:t>opposition</a:t>
            </a:r>
            <a:r>
              <a:rPr lang="en-US" sz="3200" dirty="0">
                <a:latin typeface="Book Antiqua" pitchFamily="18" charset="0"/>
              </a:rPr>
              <a:t> has the power to defeat God.</a:t>
            </a:r>
          </a:p>
          <a:p>
            <a:r>
              <a:rPr lang="en-US" sz="3200" dirty="0">
                <a:latin typeface="Book Antiqua" pitchFamily="18" charset="0"/>
              </a:rPr>
              <a:t>God’s people have the </a:t>
            </a:r>
            <a:r>
              <a:rPr lang="en-US" sz="3200" b="1" dirty="0">
                <a:latin typeface="Book Antiqua" panose="02040602050305030304" pitchFamily="18" charset="0"/>
              </a:rPr>
              <a:t>divine assurance </a:t>
            </a:r>
            <a:r>
              <a:rPr lang="en-US" sz="3200" dirty="0">
                <a:latin typeface="Book Antiqua" pitchFamily="18" charset="0"/>
              </a:rPr>
              <a:t>that He will have the final say!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7925BA-448C-4A5D-9F61-95D9AD0ACEB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389498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9117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20:11</a:t>
            </a: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" y="2057403"/>
            <a:ext cx="8039100" cy="461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47727" y="2439184"/>
            <a:ext cx="59245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And I saw a great white throne, and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him that sat upon it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, from whose face the earth and the heaven fled away; and there was found no place for them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.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9D792E-4845-42A2-A05F-FA5E6D8825B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1504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636" y="517049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Revelation 20:12</a:t>
            </a:r>
          </a:p>
        </p:txBody>
      </p:sp>
      <p:pic>
        <p:nvPicPr>
          <p:cNvPr id="4" name="Content Placeholder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9" y="1262693"/>
            <a:ext cx="80867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spect="1"/>
          </p:cNvSpPr>
          <p:nvPr/>
        </p:nvSpPr>
        <p:spPr>
          <a:xfrm>
            <a:off x="1648315" y="1670608"/>
            <a:ext cx="589597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And I saw the dead,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the great and the small, standing before the throne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; and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books were opened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: and another book was opened,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which is (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the book) of life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: and the dead were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judged out of the things which were written in the books, according to their works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98B907-B8B1-4791-951C-77C30FE81D6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216933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919118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Glimpse of the Final Judgment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169" y="1897142"/>
            <a:ext cx="8134350" cy="4616648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sz="3000" dirty="0">
                <a:latin typeface="Book Antiqua" panose="02040602050305030304" pitchFamily="18" charset="0"/>
              </a:rPr>
              <a:t>When we leave </a:t>
            </a:r>
            <a:r>
              <a:rPr lang="en-US" sz="3000" b="1" dirty="0">
                <a:latin typeface="Book Antiqua" panose="02040602050305030304" pitchFamily="18" charset="0"/>
              </a:rPr>
              <a:t>20:10</a:t>
            </a:r>
            <a:r>
              <a:rPr lang="en-US" sz="3000" dirty="0">
                <a:latin typeface="Book Antiqua" pitchFamily="18" charset="0"/>
              </a:rPr>
              <a:t> – the central purpose of Revelation is finished</a:t>
            </a:r>
          </a:p>
          <a:p>
            <a:r>
              <a:rPr lang="en-US" sz="3000" dirty="0">
                <a:latin typeface="Book Antiqua" pitchFamily="18" charset="0"/>
              </a:rPr>
              <a:t>Rome has been </a:t>
            </a:r>
            <a:r>
              <a:rPr lang="en-US" sz="3000" b="1" dirty="0">
                <a:latin typeface="Book Antiqua" panose="02040602050305030304" pitchFamily="18" charset="0"/>
              </a:rPr>
              <a:t>beaten and judged</a:t>
            </a:r>
          </a:p>
          <a:p>
            <a:r>
              <a:rPr lang="en-US" sz="3000" dirty="0">
                <a:latin typeface="Book Antiqua" pitchFamily="18" charset="0"/>
              </a:rPr>
              <a:t>The </a:t>
            </a:r>
            <a:r>
              <a:rPr lang="en-US" sz="3000" b="1" dirty="0">
                <a:latin typeface="Book Antiqua" panose="02040602050305030304" pitchFamily="18" charset="0"/>
              </a:rPr>
              <a:t>dragon </a:t>
            </a:r>
            <a:r>
              <a:rPr lang="en-US" sz="3000" dirty="0">
                <a:latin typeface="Book Antiqua" pitchFamily="18" charset="0"/>
              </a:rPr>
              <a:t>has suffered the same fate</a:t>
            </a:r>
          </a:p>
          <a:p>
            <a:r>
              <a:rPr lang="en-US" sz="3000" dirty="0">
                <a:latin typeface="Book Antiqua" pitchFamily="18" charset="0"/>
              </a:rPr>
              <a:t>From this point on – we will see what will be the end, not just for those living in the first century – but </a:t>
            </a:r>
            <a:r>
              <a:rPr lang="en-US" sz="3000" b="1" dirty="0">
                <a:latin typeface="Book Antiqua" panose="02040602050305030304" pitchFamily="18" charset="0"/>
              </a:rPr>
              <a:t>all of mankind</a:t>
            </a:r>
            <a:r>
              <a:rPr lang="en-US" sz="3000" dirty="0">
                <a:latin typeface="Book Antiqua" pitchFamily="18" charset="0"/>
              </a:rPr>
              <a:t>!</a:t>
            </a:r>
          </a:p>
          <a:p>
            <a:r>
              <a:rPr lang="en-US" sz="3000" dirty="0">
                <a:latin typeface="Book Antiqua" pitchFamily="18" charset="0"/>
              </a:rPr>
              <a:t>Moving ahead in time to the </a:t>
            </a:r>
            <a:r>
              <a:rPr lang="en-US" sz="3000" b="1" u="sng" dirty="0">
                <a:latin typeface="Book Antiqua" panose="02040602050305030304" pitchFamily="18" charset="0"/>
              </a:rPr>
              <a:t>FINAL JUDGMENT</a:t>
            </a:r>
            <a:r>
              <a:rPr lang="en-US" sz="3000" dirty="0">
                <a:latin typeface="Book Antiqua" pitchFamily="18" charset="0"/>
              </a:rPr>
              <a:t> of all of mankind!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F1C4A4-86BC-4BE5-9ADE-8B15F928373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364733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155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Glimpse of the Final Judgment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844" y="1895475"/>
            <a:ext cx="8124825" cy="4758226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sz="3200" dirty="0">
                <a:latin typeface="Book Antiqua" panose="02040602050305030304" pitchFamily="18" charset="0"/>
              </a:rPr>
              <a:t>Christ will be the judge sitting on the </a:t>
            </a:r>
            <a:r>
              <a:rPr lang="en-US" sz="3200" b="1" dirty="0">
                <a:latin typeface="Book Antiqua" panose="02040602050305030304" pitchFamily="18" charset="0"/>
              </a:rPr>
              <a:t>heavenly throne – </a:t>
            </a:r>
            <a:r>
              <a:rPr lang="en-US" sz="2800" b="1" dirty="0">
                <a:latin typeface="Book Antiqua" panose="02040602050305030304" pitchFamily="18" charset="0"/>
              </a:rPr>
              <a:t>Acts 17:31</a:t>
            </a:r>
          </a:p>
          <a:p>
            <a:r>
              <a:rPr lang="en-US" sz="3200" dirty="0">
                <a:latin typeface="Book Antiqua" pitchFamily="18" charset="0"/>
              </a:rPr>
              <a:t>“Earth and heaven had </a:t>
            </a:r>
            <a:r>
              <a:rPr lang="en-US" sz="3200" b="1" dirty="0">
                <a:latin typeface="Book Antiqua" panose="02040602050305030304" pitchFamily="18" charset="0"/>
              </a:rPr>
              <a:t>fled away</a:t>
            </a:r>
            <a:r>
              <a:rPr lang="en-US" sz="3200" dirty="0">
                <a:latin typeface="Book Antiqua" pitchFamily="18" charset="0"/>
              </a:rPr>
              <a:t>”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 2 Peter 3:10-11</a:t>
            </a:r>
          </a:p>
          <a:p>
            <a:r>
              <a:rPr lang="en-US" sz="3200" dirty="0">
                <a:latin typeface="Book Antiqua" pitchFamily="18" charset="0"/>
              </a:rPr>
              <a:t>“</a:t>
            </a:r>
            <a:r>
              <a:rPr lang="en-US" sz="3200" b="1" dirty="0">
                <a:latin typeface="Book Antiqua" panose="02040602050305030304" pitchFamily="18" charset="0"/>
              </a:rPr>
              <a:t>No place </a:t>
            </a:r>
            <a:r>
              <a:rPr lang="en-US" sz="3200" dirty="0">
                <a:latin typeface="Book Antiqua" pitchFamily="18" charset="0"/>
              </a:rPr>
              <a:t>was found for them.”</a:t>
            </a:r>
          </a:p>
          <a:p>
            <a:pPr lvl="1"/>
            <a:r>
              <a:rPr lang="en-US" sz="2800" dirty="0">
                <a:latin typeface="Book Antiqua" pitchFamily="18" charset="0"/>
              </a:rPr>
              <a:t>No more time – eternity has begun!</a:t>
            </a:r>
          </a:p>
          <a:p>
            <a:pPr lvl="1"/>
            <a:r>
              <a:rPr lang="en-US" sz="2800" dirty="0">
                <a:latin typeface="Book Antiqua" pitchFamily="18" charset="0"/>
              </a:rPr>
              <a:t>Everything known on earth has ended</a:t>
            </a:r>
          </a:p>
          <a:p>
            <a:pPr lvl="1"/>
            <a:r>
              <a:rPr lang="en-US" sz="2800" dirty="0">
                <a:latin typeface="Book Antiqua" pitchFamily="18" charset="0"/>
              </a:rPr>
              <a:t>Where is the place for the “kingdom on earth” now?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4E67B0-4240-4B67-800B-0B79229ABA0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222831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9118"/>
            <a:ext cx="8229600" cy="60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cap="small" dirty="0">
                <a:latin typeface="Elephant" pitchFamily="18" charset="0"/>
              </a:rPr>
              <a:t>Books Opened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546" y="2057400"/>
            <a:ext cx="8153400" cy="353943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sz="3200" dirty="0">
                <a:latin typeface="Book Antiqua" panose="02040602050305030304" pitchFamily="18" charset="0"/>
              </a:rPr>
              <a:t>Although the theme of Revelation is concerned with </a:t>
            </a:r>
            <a:r>
              <a:rPr lang="en-US" sz="3200" i="1" dirty="0">
                <a:latin typeface="Book Antiqua" panose="02040602050305030304" pitchFamily="18" charset="0"/>
              </a:rPr>
              <a:t>“things which must shortly come to pass”</a:t>
            </a:r>
            <a:r>
              <a:rPr lang="en-US" sz="3200" dirty="0">
                <a:latin typeface="Book Antiqua" panose="02040602050305030304" pitchFamily="18" charset="0"/>
              </a:rPr>
              <a:t> (1:3, 19; 22:7, 12), it is within the context of assuring saints of their future destiny to include in this closing section a description of man’s eternal destiny.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5B4AF5-CC93-47D3-90DD-D605AC6FA0E3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20</a:t>
            </a:r>
          </a:p>
        </p:txBody>
      </p:sp>
    </p:spTree>
    <p:extLst>
      <p:ext uri="{BB962C8B-B14F-4D97-AF65-F5344CB8AC3E}">
        <p14:creationId xmlns:p14="http://schemas.microsoft.com/office/powerpoint/2010/main" val="387448781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860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Book Antiqua</vt:lpstr>
      <vt:lpstr>Calibri</vt:lpstr>
      <vt:lpstr>Corbel</vt:lpstr>
      <vt:lpstr>Elephant</vt:lpstr>
      <vt:lpstr>OldCentury</vt:lpstr>
      <vt:lpstr>Times New Roman</vt:lpstr>
      <vt:lpstr>2_Office Theme</vt:lpstr>
      <vt:lpstr>1_Depth</vt:lpstr>
      <vt:lpstr>A Study Of  The Book Of Revelation</vt:lpstr>
      <vt:lpstr>Revelation 20:10</vt:lpstr>
      <vt:lpstr>Satan's Utter Defeat!</vt:lpstr>
      <vt:lpstr>Satan's Utter Defeat!</vt:lpstr>
      <vt:lpstr>Revelation 20:11</vt:lpstr>
      <vt:lpstr>Revelation 20:12</vt:lpstr>
      <vt:lpstr>Glimpse of the Final Judgment</vt:lpstr>
      <vt:lpstr>Glimpse of the Final Judgment</vt:lpstr>
      <vt:lpstr>Books Opened</vt:lpstr>
      <vt:lpstr>Books Opened</vt:lpstr>
      <vt:lpstr>Books Opened</vt:lpstr>
      <vt:lpstr>Second Death – Lake of Fire</vt:lpstr>
      <vt:lpstr>Second Death – Lake of Fire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10</cp:revision>
  <cp:lastPrinted>2021-10-02T01:39:15Z</cp:lastPrinted>
  <dcterms:created xsi:type="dcterms:W3CDTF">2021-09-26T14:14:00Z</dcterms:created>
  <dcterms:modified xsi:type="dcterms:W3CDTF">2021-10-02T01:39:18Z</dcterms:modified>
</cp:coreProperties>
</file>